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398" r:id="rId2"/>
    <p:sldId id="413" r:id="rId3"/>
    <p:sldId id="414" r:id="rId4"/>
    <p:sldId id="418" r:id="rId5"/>
    <p:sldId id="419" r:id="rId6"/>
    <p:sldId id="420" r:id="rId7"/>
    <p:sldId id="415" r:id="rId8"/>
    <p:sldId id="416" r:id="rId9"/>
    <p:sldId id="421" r:id="rId10"/>
    <p:sldId id="422" r:id="rId11"/>
    <p:sldId id="423" r:id="rId12"/>
    <p:sldId id="400" r:id="rId13"/>
    <p:sldId id="412" r:id="rId14"/>
    <p:sldId id="407" r:id="rId15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98">
          <p15:clr>
            <a:srgbClr val="A4A3A4"/>
          </p15:clr>
        </p15:guide>
        <p15:guide id="2" pos="276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4CFC"/>
    <a:srgbClr val="0066FF"/>
    <a:srgbClr val="FFFF00"/>
    <a:srgbClr val="2604F4"/>
    <a:srgbClr val="FFD579"/>
    <a:srgbClr val="878787"/>
    <a:srgbClr val="F70146"/>
    <a:srgbClr val="FF6699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unkle Formatvorlage 2 - Akzent 3/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7" autoAdjust="0"/>
    <p:restoredTop sz="94643"/>
  </p:normalViewPr>
  <p:slideViewPr>
    <p:cSldViewPr snapToGrid="0" snapToObjects="1">
      <p:cViewPr>
        <p:scale>
          <a:sx n="100" d="100"/>
          <a:sy n="100" d="100"/>
        </p:scale>
        <p:origin x="1712" y="656"/>
      </p:cViewPr>
      <p:guideLst>
        <p:guide orient="horz" pos="3498"/>
        <p:guide pos="27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680" y="200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t" anchorCtr="0" compatLnSpc="1">
            <a:prstTxWarp prst="textNoShape">
              <a:avLst/>
            </a:prstTxWarp>
          </a:bodyPr>
          <a:lstStyle>
            <a:lvl1pPr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t" anchorCtr="0" compatLnSpc="1">
            <a:prstTxWarp prst="textNoShape">
              <a:avLst/>
            </a:prstTxWarp>
          </a:bodyPr>
          <a:lstStyle>
            <a:lvl1pPr algn="r"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b" anchorCtr="0" compatLnSpc="1">
            <a:prstTxWarp prst="textNoShape">
              <a:avLst/>
            </a:prstTxWarp>
          </a:bodyPr>
          <a:lstStyle>
            <a:lvl1pPr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b" anchorCtr="0" compatLnSpc="1">
            <a:prstTxWarp prst="textNoShape">
              <a:avLst/>
            </a:prstTxWarp>
          </a:bodyPr>
          <a:lstStyle>
            <a:lvl1pPr algn="r" defTabSz="949325">
              <a:defRPr/>
            </a:lvl1pPr>
          </a:lstStyle>
          <a:p>
            <a:pPr>
              <a:defRPr/>
            </a:pPr>
            <a:fld id="{EE071665-39FF-45E1-B5C9-CB8B6AC5B69D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70361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t" anchorCtr="0" compatLnSpc="1">
            <a:prstTxWarp prst="textNoShape">
              <a:avLst/>
            </a:prstTxWarp>
          </a:bodyPr>
          <a:lstStyle>
            <a:lvl1pPr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t" anchorCtr="0" compatLnSpc="1">
            <a:prstTxWarp prst="textNoShape">
              <a:avLst/>
            </a:prstTxWarp>
          </a:bodyPr>
          <a:lstStyle>
            <a:lvl1pPr algn="r"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b" anchorCtr="0" compatLnSpc="1">
            <a:prstTxWarp prst="textNoShape">
              <a:avLst/>
            </a:prstTxWarp>
          </a:bodyPr>
          <a:lstStyle>
            <a:lvl1pPr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b" anchorCtr="0" compatLnSpc="1">
            <a:prstTxWarp prst="textNoShape">
              <a:avLst/>
            </a:prstTxWarp>
          </a:bodyPr>
          <a:lstStyle>
            <a:lvl1pPr algn="r" defTabSz="949325">
              <a:defRPr/>
            </a:lvl1pPr>
          </a:lstStyle>
          <a:p>
            <a:pPr>
              <a:defRPr/>
            </a:pPr>
            <a:fld id="{881B6C72-8674-40A7-B514-C051FF395B89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53653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2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611110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11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3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4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5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6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7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564351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8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798802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9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10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627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2"/>
          <p:cNvSpPr>
            <a:spLocks noChangeShapeType="1"/>
          </p:cNvSpPr>
          <p:nvPr userDrawn="1"/>
        </p:nvSpPr>
        <p:spPr bwMode="auto">
          <a:xfrm>
            <a:off x="0" y="415925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AT"/>
          </a:p>
        </p:txBody>
      </p:sp>
      <p:sp>
        <p:nvSpPr>
          <p:cNvPr id="1027" name="Text Box 25"/>
          <p:cNvSpPr txBox="1">
            <a:spLocks noChangeArrowheads="1"/>
          </p:cNvSpPr>
          <p:nvPr userDrawn="1"/>
        </p:nvSpPr>
        <p:spPr bwMode="auto">
          <a:xfrm>
            <a:off x="120650" y="227013"/>
            <a:ext cx="224092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2000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000" b="1" dirty="0" smtClean="0"/>
              <a:t>Knowledge</a:t>
            </a:r>
            <a:r>
              <a:rPr lang="de-DE" sz="1000" b="1" baseline="0" dirty="0" smtClean="0"/>
              <a:t> Technologies Institute</a:t>
            </a:r>
            <a:endParaRPr lang="de-DE" sz="1000" b="1" dirty="0" smtClean="0"/>
          </a:p>
        </p:txBody>
      </p:sp>
      <p:sp>
        <p:nvSpPr>
          <p:cNvPr id="1028" name="Text Box 30"/>
          <p:cNvSpPr txBox="1">
            <a:spLocks noChangeArrowheads="1"/>
          </p:cNvSpPr>
          <p:nvPr userDrawn="1"/>
        </p:nvSpPr>
        <p:spPr bwMode="auto">
          <a:xfrm>
            <a:off x="120650" y="6369050"/>
            <a:ext cx="32512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AT" b="1" smtClean="0">
                <a:solidFill>
                  <a:srgbClr val="878787"/>
                </a:solidFill>
              </a:rPr>
              <a:t>Professor Horst Cerjak, 19.12.2005</a:t>
            </a:r>
            <a:endParaRPr lang="de-DE" b="1" smtClean="0">
              <a:solidFill>
                <a:srgbClr val="878787"/>
              </a:solidFill>
            </a:endParaRPr>
          </a:p>
        </p:txBody>
      </p:sp>
      <p:sp>
        <p:nvSpPr>
          <p:cNvPr id="1029" name="Rectangle 38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714375"/>
            <a:ext cx="7772400" cy="68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</a:p>
        </p:txBody>
      </p:sp>
      <p:sp>
        <p:nvSpPr>
          <p:cNvPr id="1030" name="Rectangle 39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582738"/>
            <a:ext cx="7772400" cy="454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031" name="Text Box 40"/>
          <p:cNvSpPr txBox="1">
            <a:spLocks noChangeArrowheads="1"/>
          </p:cNvSpPr>
          <p:nvPr userDrawn="1"/>
        </p:nvSpPr>
        <p:spPr bwMode="auto">
          <a:xfrm>
            <a:off x="8062913" y="6599238"/>
            <a:ext cx="92551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5BAE40BD-102F-48B9-B439-7E2A19FE6432}" type="slidenum">
              <a:rPr lang="de-DE" sz="1000" b="1" smtClean="0">
                <a:solidFill>
                  <a:srgbClr val="878787"/>
                </a:solidFill>
              </a:rPr>
              <a:pPr algn="r" eaLnBrk="1" hangingPunct="1">
                <a:spcBef>
                  <a:spcPct val="50000"/>
                </a:spcBef>
                <a:defRPr/>
              </a:pPr>
              <a:t>‹#›</a:t>
            </a:fld>
            <a:endParaRPr lang="de-DE" sz="1000" b="1" smtClean="0">
              <a:solidFill>
                <a:srgbClr val="878787"/>
              </a:solidFill>
            </a:endParaRPr>
          </a:p>
        </p:txBody>
      </p:sp>
      <p:sp>
        <p:nvSpPr>
          <p:cNvPr id="1032" name="Rectangle 44"/>
          <p:cNvSpPr>
            <a:spLocks noChangeArrowheads="1"/>
          </p:cNvSpPr>
          <p:nvPr userDrawn="1"/>
        </p:nvSpPr>
        <p:spPr bwMode="auto">
          <a:xfrm>
            <a:off x="9525" y="6376988"/>
            <a:ext cx="9144000" cy="215900"/>
          </a:xfrm>
          <a:prstGeom prst="rect">
            <a:avLst/>
          </a:prstGeom>
          <a:solidFill>
            <a:srgbClr val="DDDDDD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/>
            <a:r>
              <a:rPr lang="de-AT" b="1" dirty="0" smtClean="0"/>
              <a:t>May 2016</a:t>
            </a:r>
            <a:endParaRPr lang="de-DE" b="1" dirty="0"/>
          </a:p>
        </p:txBody>
      </p:sp>
      <p:sp>
        <p:nvSpPr>
          <p:cNvPr id="1033" name="Rectangle 45"/>
          <p:cNvSpPr>
            <a:spLocks noChangeAspect="1" noChangeArrowheads="1"/>
          </p:cNvSpPr>
          <p:nvPr userDrawn="1"/>
        </p:nvSpPr>
        <p:spPr bwMode="auto">
          <a:xfrm>
            <a:off x="0" y="6376988"/>
            <a:ext cx="215900" cy="214312"/>
          </a:xfrm>
          <a:prstGeom prst="rect">
            <a:avLst/>
          </a:prstGeom>
          <a:solidFill>
            <a:srgbClr val="F701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AT"/>
          </a:p>
        </p:txBody>
      </p:sp>
      <p:sp>
        <p:nvSpPr>
          <p:cNvPr id="1034" name="Text Box 46"/>
          <p:cNvSpPr txBox="1">
            <a:spLocks noChangeArrowheads="1"/>
          </p:cNvSpPr>
          <p:nvPr userDrawn="1"/>
        </p:nvSpPr>
        <p:spPr bwMode="auto">
          <a:xfrm>
            <a:off x="3213100" y="6357938"/>
            <a:ext cx="2959100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de-DE" b="1" dirty="0" err="1" smtClean="0"/>
              <a:t>Machine</a:t>
            </a:r>
            <a:r>
              <a:rPr lang="de-DE" b="1" baseline="0" dirty="0" smtClean="0"/>
              <a:t> Learning, KDDM2</a:t>
            </a:r>
            <a:endParaRPr lang="de-DE" b="1" dirty="0" smtClean="0"/>
          </a:p>
        </p:txBody>
      </p:sp>
      <p:pic>
        <p:nvPicPr>
          <p:cNvPr id="1035" name="Picture 51" descr="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025" y="50800"/>
            <a:ext cx="868363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rogrammers.stackexchange.com/" TargetMode="External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3"/>
          <a:stretch/>
        </p:blipFill>
        <p:spPr>
          <a:xfrm>
            <a:off x="1019907" y="2729133"/>
            <a:ext cx="7146388" cy="36077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4911" y="1294227"/>
            <a:ext cx="79763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Project 4: Machine Learning</a:t>
            </a:r>
          </a:p>
          <a:p>
            <a:pPr algn="ctr"/>
            <a:r>
              <a:rPr lang="en-US" sz="2400" i="1" dirty="0" smtClean="0">
                <a:latin typeface="Calibri" charset="0"/>
                <a:ea typeface="Calibri" charset="0"/>
                <a:cs typeface="Calibri" charset="0"/>
              </a:rPr>
              <a:t>Team #7: Michael </a:t>
            </a:r>
            <a:r>
              <a:rPr lang="en-US" sz="2400" i="1" dirty="0" err="1" smtClean="0">
                <a:latin typeface="Calibri" charset="0"/>
                <a:ea typeface="Calibri" charset="0"/>
                <a:cs typeface="Calibri" charset="0"/>
              </a:rPr>
              <a:t>Herold</a:t>
            </a:r>
            <a:r>
              <a:rPr lang="en-US" sz="2400" i="1" dirty="0" smtClean="0">
                <a:latin typeface="Calibri" charset="0"/>
                <a:ea typeface="Calibri" charset="0"/>
                <a:cs typeface="Calibri" charset="0"/>
              </a:rPr>
              <a:t>, Ralph </a:t>
            </a:r>
            <a:r>
              <a:rPr lang="en-US" sz="2400" i="1" dirty="0" err="1" smtClean="0">
                <a:latin typeface="Calibri" charset="0"/>
                <a:ea typeface="Calibri" charset="0"/>
                <a:cs typeface="Calibri" charset="0"/>
              </a:rPr>
              <a:t>Samer</a:t>
            </a:r>
            <a:endParaRPr lang="en-US" sz="2400" i="1" dirty="0" smtClean="0"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17120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err="1" smtClean="0">
                <a:latin typeface="Calibri"/>
                <a:cs typeface="Calibri"/>
              </a:rPr>
              <a:t>Classification</a:t>
            </a:r>
            <a:endParaRPr lang="de-DE" sz="4000" b="1" kern="0" dirty="0" smtClean="0">
              <a:latin typeface="Calibri"/>
              <a:cs typeface="Calibri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69231" y="1670047"/>
            <a:ext cx="7166669" cy="108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b="1" dirty="0" smtClean="0">
                <a:latin typeface="Calibri"/>
                <a:cs typeface="Calibri"/>
              </a:rPr>
              <a:t>TF-IDF </a:t>
            </a:r>
            <a:r>
              <a:rPr lang="en-US" sz="1800" dirty="0" smtClean="0">
                <a:latin typeface="Calibri"/>
                <a:cs typeface="Calibri"/>
              </a:rPr>
              <a:t>as features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b="1" dirty="0" err="1" smtClean="0">
                <a:latin typeface="Calibri"/>
                <a:cs typeface="Calibri"/>
              </a:rPr>
              <a:t>OneVsRestClassifier</a:t>
            </a:r>
            <a:r>
              <a:rPr lang="en-US" sz="1800" dirty="0" smtClean="0">
                <a:latin typeface="Calibri"/>
                <a:cs typeface="Calibri"/>
              </a:rPr>
              <a:t> to predict </a:t>
            </a:r>
            <a:r>
              <a:rPr lang="en-US" sz="1800" b="1" dirty="0" smtClean="0">
                <a:latin typeface="Calibri"/>
                <a:cs typeface="Calibri"/>
              </a:rPr>
              <a:t>2 tags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Using </a:t>
            </a:r>
            <a:r>
              <a:rPr lang="en-US" sz="1800" b="1" dirty="0" err="1" smtClean="0">
                <a:latin typeface="Calibri"/>
                <a:cs typeface="Calibri"/>
              </a:rPr>
              <a:t>GridSearch</a:t>
            </a:r>
            <a:r>
              <a:rPr lang="en-US" sz="1800" dirty="0" smtClean="0">
                <a:latin typeface="Calibri"/>
                <a:cs typeface="Calibri"/>
              </a:rPr>
              <a:t> to find best parameters</a:t>
            </a:r>
            <a:endParaRPr lang="en-US" sz="2500" dirty="0">
              <a:latin typeface="Calibri"/>
              <a:cs typeface="Calibri"/>
            </a:endParaRPr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813970"/>
              </p:ext>
            </p:extLst>
          </p:nvPr>
        </p:nvGraphicFramePr>
        <p:xfrm>
          <a:off x="203200" y="3025614"/>
          <a:ext cx="8742363" cy="23774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54200"/>
                <a:gridCol w="1181100"/>
                <a:gridCol w="1130300"/>
                <a:gridCol w="1079500"/>
                <a:gridCol w="1168400"/>
                <a:gridCol w="1206500"/>
                <a:gridCol w="1122363"/>
              </a:tblGrid>
              <a:tr h="523387">
                <a:tc>
                  <a:txBody>
                    <a:bodyPr/>
                    <a:lstStyle/>
                    <a:p>
                      <a:pPr algn="l"/>
                      <a:r>
                        <a:rPr lang="de-DE" dirty="0" smtClean="0">
                          <a:latin typeface="Calibri"/>
                          <a:cs typeface="Calibri"/>
                        </a:rPr>
                        <a:t>Model</a:t>
                      </a:r>
                      <a:endParaRPr lang="de-DE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err="1" smtClean="0">
                          <a:latin typeface="Calibri"/>
                          <a:cs typeface="Calibri"/>
                        </a:rPr>
                        <a:t>MultinomialNB</a:t>
                      </a:r>
                      <a:r>
                        <a:rPr lang="de-DE" b="1" dirty="0" smtClean="0">
                          <a:latin typeface="Calibri"/>
                          <a:cs typeface="Calibri"/>
                        </a:rPr>
                        <a:t/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err="1" smtClean="0">
                          <a:latin typeface="Calibri"/>
                          <a:cs typeface="Calibri"/>
                        </a:rPr>
                        <a:t>alpha</a:t>
                      </a: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 = 0.1</a:t>
                      </a:r>
                      <a:endParaRPr lang="de-DE" sz="14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0.403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0.052</a:t>
                      </a:r>
                    </a:p>
                  </a:txBody>
                  <a:tcPr marL="12700" marR="12700" marT="12700" marB="0" anchor="ctr"/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>
                          <a:latin typeface="Calibri"/>
                          <a:cs typeface="Calibri"/>
                        </a:rPr>
                        <a:t>KNN</a:t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err="1" smtClean="0">
                          <a:latin typeface="Calibri"/>
                          <a:cs typeface="Calibri"/>
                        </a:rPr>
                        <a:t>n_neighbors</a:t>
                      </a: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 = 10</a:t>
                      </a:r>
                      <a:endParaRPr lang="de-DE" sz="14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0.227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0.205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0.199</a:t>
                      </a:r>
                    </a:p>
                  </a:txBody>
                  <a:tcPr marL="12700" marR="12700" marT="12700" marB="0" anchor="ctr"/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>
                          <a:latin typeface="Calibri"/>
                          <a:cs typeface="Calibri"/>
                        </a:rPr>
                        <a:t>Linear SVM</a:t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C = 0.025</a:t>
                      </a:r>
                      <a:endParaRPr lang="de-DE" sz="14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0.451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0.258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594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err="1" smtClean="0">
                <a:latin typeface="Calibri"/>
                <a:cs typeface="Calibri"/>
              </a:rPr>
              <a:t>Better</a:t>
            </a:r>
            <a:r>
              <a:rPr lang="de-DE" sz="4000" b="1" kern="0" dirty="0" smtClean="0">
                <a:latin typeface="Calibri"/>
                <a:cs typeface="Calibri"/>
              </a:rPr>
              <a:t> </a:t>
            </a:r>
            <a:r>
              <a:rPr lang="de-DE" sz="4000" b="1" kern="0" dirty="0" err="1" smtClean="0">
                <a:latin typeface="Calibri"/>
                <a:cs typeface="Calibri"/>
              </a:rPr>
              <a:t>approach</a:t>
            </a:r>
            <a:endParaRPr lang="de-DE" sz="4000" b="1" kern="0" dirty="0" smtClean="0">
              <a:latin typeface="Calibri"/>
              <a:cs typeface="Calibri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69231" y="1670047"/>
            <a:ext cx="7166669" cy="74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Use </a:t>
            </a:r>
            <a:r>
              <a:rPr lang="en-US" sz="1800" b="1" dirty="0" smtClean="0">
                <a:latin typeface="Calibri"/>
                <a:cs typeface="Calibri"/>
              </a:rPr>
              <a:t>information theoretical </a:t>
            </a:r>
            <a:r>
              <a:rPr lang="en-US" sz="1800" dirty="0" smtClean="0">
                <a:latin typeface="Calibri"/>
                <a:cs typeface="Calibri"/>
              </a:rPr>
              <a:t>features instead of TF-IDF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b="1" dirty="0" smtClean="0">
                <a:latin typeface="Calibri"/>
                <a:cs typeface="Calibri"/>
              </a:rPr>
              <a:t>6 features </a:t>
            </a:r>
            <a:r>
              <a:rPr lang="en-US" sz="1800" dirty="0" smtClean="0">
                <a:latin typeface="Calibri"/>
                <a:cs typeface="Calibri"/>
              </a:rPr>
              <a:t>for a document/tag pair (PMI</a:t>
            </a:r>
            <a:r>
              <a:rPr lang="is-IS" sz="1800" dirty="0" smtClean="0">
                <a:latin typeface="Calibri"/>
                <a:cs typeface="Calibri"/>
              </a:rPr>
              <a:t>…)</a:t>
            </a:r>
            <a:endParaRPr lang="en-US" sz="1800" dirty="0" smtClean="0">
              <a:latin typeface="Calibri"/>
              <a:cs typeface="Calibri"/>
            </a:endParaRPr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525813"/>
              </p:ext>
            </p:extLst>
          </p:nvPr>
        </p:nvGraphicFramePr>
        <p:xfrm>
          <a:off x="203200" y="3025614"/>
          <a:ext cx="8742363" cy="23774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54200"/>
                <a:gridCol w="1181100"/>
                <a:gridCol w="1130300"/>
                <a:gridCol w="1079500"/>
                <a:gridCol w="1168400"/>
                <a:gridCol w="1206500"/>
                <a:gridCol w="1122363"/>
              </a:tblGrid>
              <a:tr h="523387">
                <a:tc>
                  <a:txBody>
                    <a:bodyPr/>
                    <a:lstStyle/>
                    <a:p>
                      <a:pPr algn="l"/>
                      <a:r>
                        <a:rPr lang="de-DE" dirty="0" smtClean="0">
                          <a:latin typeface="Calibri"/>
                          <a:cs typeface="Calibri"/>
                        </a:rPr>
                        <a:t>Model</a:t>
                      </a:r>
                      <a:endParaRPr lang="de-DE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err="1" smtClean="0">
                          <a:latin typeface="Calibri"/>
                          <a:cs typeface="Calibri"/>
                        </a:rPr>
                        <a:t>MultinomialNB</a:t>
                      </a:r>
                      <a:r>
                        <a:rPr lang="de-DE" b="1" dirty="0" smtClean="0">
                          <a:latin typeface="Calibri"/>
                          <a:cs typeface="Calibri"/>
                        </a:rPr>
                        <a:t/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err="1" smtClean="0">
                          <a:latin typeface="Calibri"/>
                          <a:cs typeface="Calibri"/>
                        </a:rPr>
                        <a:t>alpha</a:t>
                      </a: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 = 0.1</a:t>
                      </a:r>
                      <a:endParaRPr lang="de-DE" sz="14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>
                          <a:latin typeface="Calibri"/>
                          <a:cs typeface="Calibri"/>
                        </a:rPr>
                        <a:t>KNN</a:t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err="1" smtClean="0">
                          <a:latin typeface="Calibri"/>
                          <a:cs typeface="Calibri"/>
                        </a:rPr>
                        <a:t>n_neighbors</a:t>
                      </a: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 = 10</a:t>
                      </a:r>
                      <a:endParaRPr lang="de-DE" sz="14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>
                          <a:latin typeface="Calibri"/>
                          <a:cs typeface="Calibri"/>
                        </a:rPr>
                        <a:t>Linear SVM</a:t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C = 0.025</a:t>
                      </a:r>
                      <a:endParaRPr lang="de-DE" sz="14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972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b="1" dirty="0" smtClean="0"/>
              <a:t>Problems</a:t>
            </a:r>
            <a:endParaRPr lang="de-DE" b="1" kern="0" dirty="0" smtClean="0"/>
          </a:p>
        </p:txBody>
      </p:sp>
      <p:sp>
        <p:nvSpPr>
          <p:cNvPr id="2" name="Textfeld 1"/>
          <p:cNvSpPr txBox="1"/>
          <p:nvPr/>
        </p:nvSpPr>
        <p:spPr>
          <a:xfrm>
            <a:off x="461963" y="1555747"/>
            <a:ext cx="8224837" cy="141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 smtClean="0"/>
              <a:t>Preprocessing</a:t>
            </a:r>
            <a:r>
              <a:rPr lang="de-DE" sz="1800" b="1" dirty="0" smtClean="0"/>
              <a:t>:</a:t>
            </a:r>
            <a:endParaRPr lang="de-DE" sz="1800" dirty="0"/>
          </a:p>
          <a:p>
            <a:pPr marL="742950" lvl="1" indent="-285750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smtClean="0"/>
              <a:t>H</a:t>
            </a:r>
            <a:r>
              <a:rPr lang="de-DE" sz="1800" dirty="0" smtClean="0">
                <a:sym typeface="Wingdings"/>
              </a:rPr>
              <a:t>igh </a:t>
            </a:r>
            <a:r>
              <a:rPr lang="de-DE" sz="1800" dirty="0" err="1" smtClean="0">
                <a:sym typeface="Wingdings"/>
              </a:rPr>
              <a:t>dimensionality</a:t>
            </a:r>
            <a:r>
              <a:rPr lang="de-DE" sz="1800" dirty="0" smtClean="0">
                <a:sym typeface="Wingdings"/>
              </a:rPr>
              <a:t>  </a:t>
            </a:r>
            <a:r>
              <a:rPr lang="de-DE" sz="1800" dirty="0" err="1" smtClean="0">
                <a:sym typeface="Wingdings"/>
              </a:rPr>
              <a:t>sparse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dirty="0" err="1" smtClean="0">
                <a:sym typeface="Wingdings"/>
              </a:rPr>
              <a:t>matrix</a:t>
            </a:r>
            <a:endParaRPr lang="de-DE" sz="1800" dirty="0" smtClean="0">
              <a:sym typeface="Wingdings"/>
            </a:endParaRPr>
          </a:p>
          <a:p>
            <a:pPr marL="742950" lvl="1" indent="-285750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smtClean="0"/>
              <a:t>POS-</a:t>
            </a:r>
            <a:r>
              <a:rPr lang="de-DE" sz="1800" dirty="0" err="1" smtClean="0"/>
              <a:t>tagging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lemmatization</a:t>
            </a:r>
            <a:r>
              <a:rPr lang="de-DE" sz="1800" dirty="0" smtClean="0"/>
              <a:t> not </a:t>
            </a:r>
            <a:r>
              <a:rPr lang="de-DE" sz="1800" dirty="0" err="1" smtClean="0"/>
              <a:t>working</a:t>
            </a:r>
            <a:r>
              <a:rPr lang="de-DE" sz="1800" dirty="0" smtClean="0"/>
              <a:t> </a:t>
            </a:r>
            <a:r>
              <a:rPr lang="de-DE" sz="1800" dirty="0" err="1" smtClean="0"/>
              <a:t>good</a:t>
            </a:r>
            <a:r>
              <a:rPr lang="de-DE" sz="1800" dirty="0" smtClean="0"/>
              <a:t> </a:t>
            </a:r>
            <a:r>
              <a:rPr lang="de-DE" sz="1800" dirty="0" err="1" smtClean="0"/>
              <a:t>enough</a:t>
            </a:r>
            <a:endParaRPr lang="de-DE" sz="1800" dirty="0" smtClean="0"/>
          </a:p>
          <a:p>
            <a:pPr marL="742950" lvl="1" indent="-285750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err="1" smtClean="0"/>
              <a:t>Merge</a:t>
            </a:r>
            <a:r>
              <a:rPr lang="de-DE" sz="1800" dirty="0" smtClean="0"/>
              <a:t> </a:t>
            </a:r>
            <a:r>
              <a:rPr lang="de-DE" sz="1800" dirty="0" err="1"/>
              <a:t>s</a:t>
            </a:r>
            <a:r>
              <a:rPr lang="de-DE" sz="1800" dirty="0" err="1" smtClean="0"/>
              <a:t>ynonyms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similar</a:t>
            </a:r>
            <a:r>
              <a:rPr lang="de-DE" sz="1800" dirty="0" smtClean="0"/>
              <a:t> tags</a:t>
            </a:r>
            <a:endParaRPr lang="de-DE" sz="1800" dirty="0"/>
          </a:p>
        </p:txBody>
      </p:sp>
      <p:sp>
        <p:nvSpPr>
          <p:cNvPr id="6" name="Textfeld 5"/>
          <p:cNvSpPr txBox="1"/>
          <p:nvPr/>
        </p:nvSpPr>
        <p:spPr>
          <a:xfrm>
            <a:off x="461963" y="3312905"/>
            <a:ext cx="8224837" cy="108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smtClean="0"/>
              <a:t>Learning:</a:t>
            </a:r>
            <a:endParaRPr lang="de-DE" sz="1800" dirty="0"/>
          </a:p>
          <a:p>
            <a:pPr marL="742950" lvl="1" indent="-285750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err="1" smtClean="0"/>
              <a:t>Choosing</a:t>
            </a:r>
            <a:r>
              <a:rPr lang="de-DE" sz="1800" dirty="0" smtClean="0"/>
              <a:t> proper </a:t>
            </a:r>
            <a:r>
              <a:rPr lang="de-DE" sz="1800" dirty="0" err="1" smtClean="0"/>
              <a:t>number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clusters</a:t>
            </a:r>
            <a:r>
              <a:rPr lang="de-DE" sz="1800" dirty="0" smtClean="0"/>
              <a:t> (</a:t>
            </a:r>
            <a:r>
              <a:rPr lang="de-DE" sz="1800" i="1" dirty="0" err="1" smtClean="0"/>
              <a:t>k</a:t>
            </a:r>
            <a:r>
              <a:rPr lang="de-DE" sz="1800" dirty="0" smtClean="0"/>
              <a:t>) </a:t>
            </a:r>
            <a:r>
              <a:rPr lang="de-DE" sz="1800" dirty="0" smtClean="0">
                <a:sym typeface="Wingdings"/>
              </a:rPr>
              <a:t> </a:t>
            </a:r>
            <a:r>
              <a:rPr lang="de-DE" sz="1800" dirty="0" err="1" smtClean="0">
                <a:sym typeface="Wingdings"/>
              </a:rPr>
              <a:t>dendrogram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dirty="0" err="1" smtClean="0">
                <a:sym typeface="Wingdings"/>
              </a:rPr>
              <a:t>from</a:t>
            </a:r>
            <a:r>
              <a:rPr lang="de-DE" sz="1800" dirty="0" smtClean="0">
                <a:sym typeface="Wingdings"/>
              </a:rPr>
              <a:t> HAC</a:t>
            </a:r>
            <a:endParaRPr lang="de-DE" sz="1800" dirty="0" smtClean="0"/>
          </a:p>
          <a:p>
            <a:pPr marL="742950" lvl="1" indent="-285750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err="1" smtClean="0"/>
              <a:t>Finding</a:t>
            </a:r>
            <a:r>
              <a:rPr lang="de-DE" sz="1800" dirty="0" smtClean="0"/>
              <a:t> </a:t>
            </a:r>
            <a:r>
              <a:rPr lang="de-DE" sz="1800" dirty="0" err="1" smtClean="0"/>
              <a:t>best</a:t>
            </a:r>
            <a:r>
              <a:rPr lang="de-DE" sz="1800" dirty="0" smtClean="0"/>
              <a:t> </a:t>
            </a:r>
            <a:r>
              <a:rPr lang="de-DE" sz="1800" dirty="0" err="1" smtClean="0"/>
              <a:t>fitting</a:t>
            </a:r>
            <a:r>
              <a:rPr lang="de-DE" sz="1800" dirty="0" smtClean="0"/>
              <a:t> </a:t>
            </a:r>
            <a:r>
              <a:rPr lang="de-DE" sz="1800" dirty="0" err="1" smtClean="0"/>
              <a:t>model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#tags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predict</a:t>
            </a:r>
            <a:endParaRPr lang="de-DE" sz="1800" dirty="0"/>
          </a:p>
        </p:txBody>
      </p:sp>
      <p:sp>
        <p:nvSpPr>
          <p:cNvPr id="7" name="Textfeld 6"/>
          <p:cNvSpPr txBox="1"/>
          <p:nvPr/>
        </p:nvSpPr>
        <p:spPr>
          <a:xfrm>
            <a:off x="461963" y="4742313"/>
            <a:ext cx="8224837" cy="108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 err="1" smtClean="0"/>
              <a:t>Runtime</a:t>
            </a:r>
            <a:r>
              <a:rPr lang="de-DE" sz="1600" b="1" dirty="0" smtClean="0"/>
              <a:t> </a:t>
            </a:r>
            <a:r>
              <a:rPr lang="de-DE" sz="1800" b="1" dirty="0" smtClean="0"/>
              <a:t>&amp; </a:t>
            </a:r>
            <a:r>
              <a:rPr lang="de-DE" sz="1800" b="1" dirty="0" err="1" smtClean="0"/>
              <a:t>memory</a:t>
            </a:r>
            <a:r>
              <a:rPr lang="de-DE" sz="1800" b="1" dirty="0" smtClean="0"/>
              <a:t>:</a:t>
            </a:r>
            <a:endParaRPr lang="de-DE" sz="1800" dirty="0"/>
          </a:p>
          <a:p>
            <a:pPr marL="742950" lvl="1" indent="-285750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err="1" smtClean="0"/>
              <a:t>Too</a:t>
            </a:r>
            <a:r>
              <a:rPr lang="de-DE" sz="1800" dirty="0" smtClean="0"/>
              <a:t> </a:t>
            </a:r>
            <a:r>
              <a:rPr lang="de-DE" sz="1800" dirty="0" err="1" smtClean="0"/>
              <a:t>many</a:t>
            </a:r>
            <a:r>
              <a:rPr lang="de-DE" sz="1800" dirty="0" smtClean="0"/>
              <a:t> </a:t>
            </a:r>
            <a:r>
              <a:rPr lang="de-DE" sz="1800" dirty="0" err="1" smtClean="0"/>
              <a:t>features</a:t>
            </a:r>
            <a:r>
              <a:rPr lang="de-DE" sz="1800" dirty="0" smtClean="0"/>
              <a:t> </a:t>
            </a:r>
            <a:r>
              <a:rPr lang="de-DE" sz="1800" dirty="0" err="1" smtClean="0"/>
              <a:t>for</a:t>
            </a:r>
            <a:r>
              <a:rPr lang="de-DE" sz="1800" dirty="0" smtClean="0"/>
              <a:t> </a:t>
            </a:r>
            <a:r>
              <a:rPr lang="de-DE" sz="1800" dirty="0" err="1" smtClean="0"/>
              <a:t>forward</a:t>
            </a:r>
            <a:r>
              <a:rPr lang="de-DE" sz="1800" dirty="0" smtClean="0"/>
              <a:t>/</a:t>
            </a:r>
            <a:r>
              <a:rPr lang="de-DE" sz="1800" dirty="0" err="1" smtClean="0"/>
              <a:t>backward</a:t>
            </a:r>
            <a:r>
              <a:rPr lang="de-DE" sz="1800" dirty="0" smtClean="0"/>
              <a:t> </a:t>
            </a:r>
            <a:r>
              <a:rPr lang="de-DE" sz="1800" dirty="0" err="1" smtClean="0"/>
              <a:t>selection</a:t>
            </a:r>
            <a:endParaRPr lang="de-DE" sz="1800" dirty="0"/>
          </a:p>
          <a:p>
            <a:pPr marL="742950" lvl="1" indent="-285750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smtClean="0"/>
              <a:t>HAC </a:t>
            </a:r>
            <a:r>
              <a:rPr lang="de-DE" sz="1600" dirty="0" err="1" smtClean="0"/>
              <a:t>very</a:t>
            </a:r>
            <a:r>
              <a:rPr lang="de-DE" sz="1600" dirty="0" smtClean="0"/>
              <a:t> intensive </a:t>
            </a:r>
            <a:r>
              <a:rPr lang="de-DE" sz="1600" dirty="0" err="1" smtClean="0"/>
              <a:t>to</a:t>
            </a:r>
            <a:r>
              <a:rPr lang="de-DE" sz="1600" dirty="0" smtClean="0"/>
              <a:t> </a:t>
            </a:r>
            <a:r>
              <a:rPr lang="de-DE" sz="1600" dirty="0" err="1" smtClean="0"/>
              <a:t>compute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7396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b="1" dirty="0" err="1" smtClean="0"/>
              <a:t>Expected</a:t>
            </a:r>
            <a:r>
              <a:rPr lang="de-DE" b="1" dirty="0" smtClean="0"/>
              <a:t> </a:t>
            </a:r>
            <a:r>
              <a:rPr lang="de-DE" b="1" dirty="0" err="1" smtClean="0"/>
              <a:t>results</a:t>
            </a:r>
            <a:r>
              <a:rPr lang="de-DE" b="1" dirty="0" smtClean="0"/>
              <a:t> &amp; Outlook</a:t>
            </a:r>
            <a:endParaRPr lang="de-DE" b="1" kern="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461963" y="1249214"/>
            <a:ext cx="8544014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 smtClean="0"/>
              <a:t>Expected results: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800" dirty="0" smtClean="0"/>
              <a:t>F1 not ideal but tags are reasonable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800" dirty="0" smtClean="0"/>
              <a:t>Precision decreases by the number of suggested tags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800" dirty="0" smtClean="0"/>
              <a:t>Recall increases by the number of suggested </a:t>
            </a:r>
            <a:r>
              <a:rPr lang="en-US" sz="1800" dirty="0" smtClean="0"/>
              <a:t>tags</a:t>
            </a:r>
            <a:endParaRPr lang="en-US" sz="1800" dirty="0" smtClean="0"/>
          </a:p>
          <a:p>
            <a:pPr>
              <a:lnSpc>
                <a:spcPct val="150000"/>
              </a:lnSpc>
            </a:pPr>
            <a:r>
              <a:rPr lang="en-US" sz="1800" b="1" dirty="0" smtClean="0"/>
              <a:t>Outlook: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800" dirty="0" smtClean="0"/>
              <a:t>Improve preprocessing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800" dirty="0" smtClean="0"/>
              <a:t>Use different (more independent) features for Na</a:t>
            </a:r>
            <a:r>
              <a:rPr lang="de-DE" sz="1800" dirty="0" err="1" smtClean="0"/>
              <a:t>ï</a:t>
            </a:r>
            <a:r>
              <a:rPr lang="en-US" sz="1800" dirty="0" err="1" smtClean="0"/>
              <a:t>ves</a:t>
            </a:r>
            <a:r>
              <a:rPr lang="en-US" sz="1800" dirty="0" smtClean="0"/>
              <a:t> Bayes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800" dirty="0" smtClean="0"/>
              <a:t>Evaluation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800" dirty="0"/>
              <a:t>Use </a:t>
            </a:r>
            <a:r>
              <a:rPr lang="en-US" sz="1800" dirty="0" smtClean="0"/>
              <a:t>cost-sensitive </a:t>
            </a:r>
            <a:r>
              <a:rPr lang="en-US" sz="1800" dirty="0"/>
              <a:t>classifier </a:t>
            </a:r>
            <a:r>
              <a:rPr lang="en-US" sz="1800" dirty="0" smtClean="0"/>
              <a:t>because some </a:t>
            </a:r>
            <a:r>
              <a:rPr lang="en-US" sz="1800" dirty="0"/>
              <a:t>tags </a:t>
            </a:r>
            <a:r>
              <a:rPr lang="en-US" sz="1800" dirty="0" smtClean="0"/>
              <a:t>dominate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800" dirty="0"/>
              <a:t>had some issues with rule-based POS-tagger </a:t>
            </a:r>
            <a:r>
              <a:rPr lang="en-US" sz="1800" dirty="0" smtClean="0">
                <a:sym typeface="Wingdings"/>
              </a:rPr>
              <a:t></a:t>
            </a:r>
            <a:r>
              <a:rPr lang="en-US" sz="1800" dirty="0" smtClean="0"/>
              <a:t> train supervised tagger instead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800" dirty="0" smtClean="0"/>
              <a:t>Neuronal Networks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800" dirty="0"/>
              <a:t>Use unsupervised learning to detect outliers as preprocessing for </a:t>
            </a:r>
            <a:r>
              <a:rPr lang="en-US" sz="1800" dirty="0" smtClean="0"/>
              <a:t>supervised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800" dirty="0" smtClean="0"/>
              <a:t>Better stemmer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44500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61963" y="269680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b="1" dirty="0" err="1" smtClean="0">
                <a:solidFill>
                  <a:schemeClr val="tx1"/>
                </a:solidFill>
              </a:rPr>
              <a:t>Thank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you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for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your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attention</a:t>
            </a:r>
            <a:r>
              <a:rPr lang="de-DE" b="1" dirty="0">
                <a:solidFill>
                  <a:schemeClr val="tx1"/>
                </a:solidFill>
              </a:rPr>
              <a:t>.</a:t>
            </a:r>
            <a:endParaRPr lang="de-DE" b="1" kern="0" dirty="0" smtClean="0">
              <a:solidFill>
                <a:schemeClr val="tx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61963" y="5134946"/>
            <a:ext cx="8011495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References:</a:t>
            </a:r>
            <a:endParaRPr lang="de-DE" dirty="0"/>
          </a:p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de-DE" i="1" dirty="0" err="1" smtClean="0"/>
              <a:t>Knowledge</a:t>
            </a:r>
            <a:r>
              <a:rPr lang="de-DE" i="1" dirty="0" smtClean="0"/>
              <a:t> Discovery </a:t>
            </a:r>
            <a:r>
              <a:rPr lang="de-DE" i="1" dirty="0" err="1" smtClean="0"/>
              <a:t>and</a:t>
            </a:r>
            <a:r>
              <a:rPr lang="de-DE" i="1" dirty="0" smtClean="0"/>
              <a:t> Data Mining 1 </a:t>
            </a:r>
            <a:r>
              <a:rPr lang="de-DE" dirty="0" err="1" smtClean="0"/>
              <a:t>by</a:t>
            </a:r>
            <a:r>
              <a:rPr lang="de-DE" dirty="0" smtClean="0"/>
              <a:t> Denis </a:t>
            </a:r>
            <a:r>
              <a:rPr lang="de-DE" dirty="0" err="1" smtClean="0"/>
              <a:t>Helic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Roman Kern (2015)</a:t>
            </a:r>
          </a:p>
          <a:p>
            <a:pPr marL="171450" indent="-171450">
              <a:buFont typeface="Arial"/>
              <a:buChar char="•"/>
            </a:pPr>
            <a:r>
              <a:rPr lang="de-DE" dirty="0" err="1" smtClean="0"/>
              <a:t>Segaran</a:t>
            </a:r>
            <a:r>
              <a:rPr lang="de-DE" dirty="0" smtClean="0"/>
              <a:t>, T. 2007. </a:t>
            </a:r>
            <a:r>
              <a:rPr lang="de-DE" i="1" dirty="0" err="1" smtClean="0"/>
              <a:t>Programming</a:t>
            </a:r>
            <a:r>
              <a:rPr lang="de-DE" i="1" dirty="0" smtClean="0"/>
              <a:t> Collective </a:t>
            </a:r>
            <a:r>
              <a:rPr lang="de-DE" i="1" dirty="0" err="1" smtClean="0"/>
              <a:t>Intelligence</a:t>
            </a:r>
            <a:r>
              <a:rPr lang="de-DE" i="1" dirty="0" smtClean="0"/>
              <a:t>: </a:t>
            </a:r>
            <a:r>
              <a:rPr lang="de-DE" i="1" dirty="0" err="1" smtClean="0"/>
              <a:t>Building</a:t>
            </a:r>
            <a:r>
              <a:rPr lang="de-DE" i="1" dirty="0" smtClean="0"/>
              <a:t> Smart Web 2.0 </a:t>
            </a:r>
            <a:r>
              <a:rPr lang="de-DE" i="1" dirty="0" err="1" smtClean="0"/>
              <a:t>Applications</a:t>
            </a:r>
            <a:r>
              <a:rPr lang="de-DE" i="1" dirty="0" smtClean="0"/>
              <a:t>. </a:t>
            </a:r>
            <a:r>
              <a:rPr lang="de-DE" i="1" dirty="0" err="1" smtClean="0"/>
              <a:t>S</a:t>
            </a:r>
            <a:r>
              <a:rPr lang="de-DE" dirty="0" err="1" smtClean="0"/>
              <a:t>ebastopol</a:t>
            </a:r>
            <a:r>
              <a:rPr lang="de-DE" dirty="0" smtClean="0"/>
              <a:t>: </a:t>
            </a:r>
            <a:r>
              <a:rPr lang="de-DE" dirty="0" err="1" smtClean="0"/>
              <a:t>O‘Really</a:t>
            </a:r>
            <a:endParaRPr lang="de-DE" dirty="0"/>
          </a:p>
          <a:p>
            <a:pPr marL="171450" indent="-171450">
              <a:buFont typeface="Arial"/>
              <a:buChar char="•"/>
            </a:pPr>
            <a:r>
              <a:rPr lang="de-DE" i="1" dirty="0" smtClean="0"/>
              <a:t>Schuster, S., Zhu, W., Cheng, Y. </a:t>
            </a:r>
            <a:r>
              <a:rPr lang="de-DE" i="1" dirty="0" err="1" smtClean="0"/>
              <a:t>Predicting</a:t>
            </a:r>
            <a:r>
              <a:rPr lang="de-DE" i="1" dirty="0" smtClean="0"/>
              <a:t> </a:t>
            </a:r>
            <a:r>
              <a:rPr lang="de-DE" i="1" dirty="0"/>
              <a:t>Tags </a:t>
            </a:r>
            <a:r>
              <a:rPr lang="de-DE" i="1" dirty="0" err="1"/>
              <a:t>for</a:t>
            </a:r>
            <a:r>
              <a:rPr lang="de-DE" i="1" dirty="0"/>
              <a:t> </a:t>
            </a:r>
            <a:r>
              <a:rPr lang="de-DE" i="1" dirty="0" err="1"/>
              <a:t>StackOverflow</a:t>
            </a:r>
            <a:r>
              <a:rPr lang="de-DE" i="1" dirty="0"/>
              <a:t> </a:t>
            </a:r>
            <a:r>
              <a:rPr lang="de-DE" i="1" dirty="0" err="1" smtClean="0"/>
              <a:t>Questions</a:t>
            </a:r>
            <a:r>
              <a:rPr lang="de-DE" i="1" dirty="0" smtClean="0"/>
              <a:t>. Stanford University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1632504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1963" y="485772"/>
            <a:ext cx="8224837" cy="1069975"/>
          </a:xfrm>
        </p:spPr>
        <p:txBody>
          <a:bodyPr/>
          <a:lstStyle/>
          <a:p>
            <a:pPr eaLnBrk="1" hangingPunct="1"/>
            <a:r>
              <a:rPr lang="de-DE" sz="4000" b="1" dirty="0" err="1" smtClean="0">
                <a:latin typeface="Calibri"/>
                <a:cs typeface="Calibri"/>
              </a:rPr>
              <a:t>Recap</a:t>
            </a:r>
            <a:endParaRPr lang="de-DE" sz="4000" b="1" dirty="0" smtClean="0">
              <a:latin typeface="Calibri"/>
              <a:cs typeface="Calibri"/>
            </a:endParaRPr>
          </a:p>
        </p:txBody>
      </p:sp>
      <p:sp>
        <p:nvSpPr>
          <p:cNvPr id="2051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652462" y="1569660"/>
            <a:ext cx="5249132" cy="4399339"/>
          </a:xfrm>
        </p:spPr>
        <p:txBody>
          <a:bodyPr/>
          <a:lstStyle/>
          <a:p>
            <a:pPr marL="0" indent="0"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Task</a:t>
            </a: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Automatic </a:t>
            </a:r>
            <a:r>
              <a:rPr lang="en-US" sz="1800" dirty="0">
                <a:latin typeface="Calibri"/>
                <a:cs typeface="Calibri"/>
              </a:rPr>
              <a:t>tagging of unseen </a:t>
            </a:r>
            <a:r>
              <a:rPr lang="en-US" sz="1800" dirty="0" smtClean="0">
                <a:latin typeface="Calibri"/>
                <a:cs typeface="Calibri"/>
              </a:rPr>
              <a:t>resources</a:t>
            </a: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endParaRPr lang="en-US" sz="1800" b="1" dirty="0" smtClean="0">
              <a:latin typeface="Calibri"/>
              <a:cs typeface="Calibri"/>
            </a:endParaRPr>
          </a:p>
          <a:p>
            <a:pPr marL="0" indent="0"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Data </a:t>
            </a:r>
            <a:r>
              <a:rPr lang="en-US" sz="2500" b="1" dirty="0">
                <a:latin typeface="Calibri"/>
                <a:cs typeface="Calibri"/>
              </a:rPr>
              <a:t>set </a:t>
            </a:r>
            <a:endParaRPr lang="en-US" sz="2500" dirty="0">
              <a:latin typeface="Calibri"/>
              <a:cs typeface="Calibri"/>
            </a:endParaRPr>
          </a:p>
          <a:p>
            <a:pPr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err="1" smtClean="0">
                <a:latin typeface="Calibri"/>
                <a:cs typeface="Calibri"/>
              </a:rPr>
              <a:t>StackExchange</a:t>
            </a:r>
            <a:r>
              <a:rPr lang="en-US" sz="1800" dirty="0" smtClean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Data Dump from March, </a:t>
            </a:r>
            <a:r>
              <a:rPr lang="en-US" sz="1800" dirty="0" smtClean="0">
                <a:latin typeface="Calibri"/>
                <a:cs typeface="Calibri"/>
              </a:rPr>
              <a:t>‘16 </a:t>
            </a:r>
            <a:endParaRPr lang="en-US" sz="1800" dirty="0">
              <a:latin typeface="Calibri"/>
              <a:cs typeface="Calibri"/>
            </a:endParaRPr>
          </a:p>
          <a:p>
            <a:pPr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  <a:hlinkClick r:id="rId3"/>
              </a:rPr>
              <a:t>programmers.stackexchange.com</a:t>
            </a:r>
            <a:endParaRPr lang="de-DE" sz="1800" dirty="0" smtClean="0">
              <a:latin typeface="Calibri"/>
              <a:cs typeface="Calibri"/>
            </a:endParaRPr>
          </a:p>
          <a:p>
            <a:pPr eaLnBrk="1" hangingPunct="1">
              <a:lnSpc>
                <a:spcPct val="120000"/>
              </a:lnSpc>
              <a:buFont typeface="Wingdings" charset="2"/>
              <a:buChar char="§"/>
            </a:pPr>
            <a:endParaRPr lang="en-US" sz="1800" b="1" dirty="0" smtClean="0">
              <a:latin typeface="Calibri"/>
              <a:cs typeface="Calibri"/>
            </a:endParaRPr>
          </a:p>
          <a:p>
            <a:pPr marL="0" indent="0"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Two approaches</a:t>
            </a:r>
            <a:endParaRPr lang="en-US" sz="2500" dirty="0">
              <a:latin typeface="Calibri"/>
              <a:cs typeface="Calibri"/>
            </a:endParaRPr>
          </a:p>
          <a:p>
            <a:pPr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err="1" smtClean="0">
                <a:latin typeface="Calibri"/>
                <a:cs typeface="Calibri"/>
              </a:rPr>
              <a:t>Unsupervised</a:t>
            </a:r>
            <a:r>
              <a:rPr lang="de-DE" sz="1800" dirty="0" smtClean="0">
                <a:latin typeface="Calibri"/>
                <a:cs typeface="Calibri"/>
              </a:rPr>
              <a:t>: </a:t>
            </a:r>
            <a:r>
              <a:rPr lang="de-DE" sz="1800" b="1" dirty="0" err="1" smtClean="0">
                <a:latin typeface="Calibri"/>
                <a:cs typeface="Calibri"/>
              </a:rPr>
              <a:t>clustering</a:t>
            </a:r>
            <a:endParaRPr lang="de-DE" sz="1800" b="1" dirty="0">
              <a:latin typeface="Calibri"/>
              <a:cs typeface="Calibri"/>
            </a:endParaRPr>
          </a:p>
          <a:p>
            <a:pPr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err="1" smtClean="0">
                <a:latin typeface="Calibri"/>
                <a:cs typeface="Calibri"/>
              </a:rPr>
              <a:t>Supervised</a:t>
            </a:r>
            <a:r>
              <a:rPr lang="de-DE" sz="1800" dirty="0" smtClean="0">
                <a:latin typeface="Calibri"/>
                <a:cs typeface="Calibri"/>
              </a:rPr>
              <a:t>: </a:t>
            </a:r>
            <a:r>
              <a:rPr lang="de-DE" sz="1800" b="1" dirty="0" err="1" smtClean="0">
                <a:latin typeface="Calibri"/>
                <a:cs typeface="Calibri"/>
              </a:rPr>
              <a:t>classification</a:t>
            </a:r>
            <a:endParaRPr lang="de-DE" sz="1800" b="1" dirty="0" smtClean="0"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970" y="2699529"/>
            <a:ext cx="2290830" cy="682667"/>
          </a:xfrm>
          <a:prstGeom prst="rect">
            <a:avLst/>
          </a:prstGeom>
        </p:spPr>
      </p:pic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517867"/>
              </p:ext>
            </p:extLst>
          </p:nvPr>
        </p:nvGraphicFramePr>
        <p:xfrm>
          <a:off x="6241734" y="3409831"/>
          <a:ext cx="2350024" cy="105415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9361"/>
                <a:gridCol w="1140663"/>
              </a:tblGrid>
              <a:tr h="334156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Total number of </a:t>
                      </a:r>
                      <a:r>
                        <a:rPr lang="is-IS" sz="1800" dirty="0" smtClean="0"/>
                        <a:t>…</a:t>
                      </a:r>
                      <a:endParaRPr lang="en-US" sz="1800" dirty="0">
                        <a:latin typeface="Calibri"/>
                        <a:cs typeface="Calibri"/>
                      </a:endParaRPr>
                    </a:p>
                  </a:txBody>
                  <a:tcPr marB="0">
                    <a:solidFill>
                      <a:srgbClr val="0000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B="0"/>
                </a:tc>
              </a:tr>
              <a:tr h="360000">
                <a:tc>
                  <a:txBody>
                    <a:bodyPr/>
                    <a:lstStyle/>
                    <a:p>
                      <a:pPr algn="r"/>
                      <a:r>
                        <a:rPr lang="de-DE" sz="1800" dirty="0" smtClean="0"/>
                        <a:t>Posts</a:t>
                      </a:r>
                      <a:endParaRPr lang="en-US" sz="1800" dirty="0">
                        <a:latin typeface="Calibri"/>
                        <a:cs typeface="Calibri"/>
                      </a:endParaRPr>
                    </a:p>
                  </a:txBody>
                  <a:tcPr marB="0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smtClean="0"/>
                        <a:t>38,315</a:t>
                      </a:r>
                      <a:endParaRPr lang="de-DE" sz="1800" dirty="0" smtClean="0">
                        <a:latin typeface="Calibri"/>
                        <a:cs typeface="Calibri"/>
                      </a:endParaRPr>
                    </a:p>
                  </a:txBody>
                  <a:tcPr marB="0"/>
                </a:tc>
              </a:tr>
              <a:tr h="36000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smtClean="0"/>
                        <a:t>Tags</a:t>
                      </a:r>
                      <a:endParaRPr lang="de-DE" sz="1800" dirty="0" smtClean="0">
                        <a:latin typeface="Calibri"/>
                        <a:cs typeface="Calibri"/>
                      </a:endParaRPr>
                    </a:p>
                  </a:txBody>
                  <a:tcPr marB="0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smtClean="0"/>
                        <a:t>1,614</a:t>
                      </a:r>
                      <a:endParaRPr lang="de-DE" sz="1800" dirty="0" smtClean="0">
                        <a:latin typeface="Calibri"/>
                        <a:cs typeface="Calibri"/>
                      </a:endParaRPr>
                    </a:p>
                  </a:txBody>
                  <a:tcPr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36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669231" y="2800991"/>
            <a:ext cx="4410769" cy="3015610"/>
          </a:xfrm>
        </p:spPr>
        <p:txBody>
          <a:bodyPr/>
          <a:lstStyle/>
          <a:p>
            <a:pPr marL="0" indent="0" eaLnBrk="1" hangingPunct="1">
              <a:lnSpc>
                <a:spcPct val="120000"/>
              </a:lnSpc>
            </a:pPr>
            <a:r>
              <a:rPr lang="de-DE" sz="2500" b="1" dirty="0" smtClean="0">
                <a:latin typeface="Calibri"/>
                <a:cs typeface="Calibri"/>
              </a:rPr>
              <a:t>Posts</a:t>
            </a: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</a:rPr>
              <a:t>Filter </a:t>
            </a:r>
            <a:r>
              <a:rPr lang="de-DE" sz="1800" dirty="0" err="1" smtClean="0">
                <a:latin typeface="Calibri"/>
                <a:cs typeface="Calibri"/>
              </a:rPr>
              <a:t>posts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by</a:t>
            </a:r>
            <a:r>
              <a:rPr lang="de-DE" sz="1800" dirty="0" smtClean="0">
                <a:latin typeface="Calibri"/>
                <a:cs typeface="Calibri"/>
              </a:rPr>
              <a:t> score </a:t>
            </a:r>
            <a:r>
              <a:rPr lang="de-DE" sz="1800" dirty="0" err="1" smtClean="0">
                <a:latin typeface="Calibri"/>
                <a:cs typeface="Calibri"/>
              </a:rPr>
              <a:t>threshold</a:t>
            </a:r>
            <a:r>
              <a:rPr lang="de-DE" sz="1800" dirty="0" smtClean="0">
                <a:latin typeface="Calibri"/>
                <a:cs typeface="Calibri"/>
              </a:rPr>
              <a:t> (0)</a:t>
            </a: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</a:rPr>
              <a:t>Add </a:t>
            </a:r>
            <a:r>
              <a:rPr lang="de-DE" sz="1800" dirty="0" err="1">
                <a:latin typeface="Calibri"/>
                <a:cs typeface="Calibri"/>
              </a:rPr>
              <a:t>accepted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answer</a:t>
            </a:r>
            <a:endParaRPr lang="de-DE" sz="1800" dirty="0" smtClean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</a:rPr>
              <a:t>Remove HTML, </a:t>
            </a:r>
            <a:r>
              <a:rPr lang="de-DE" sz="1800" dirty="0" err="1" smtClean="0">
                <a:latin typeface="Calibri"/>
                <a:cs typeface="Calibri"/>
              </a:rPr>
              <a:t>code</a:t>
            </a:r>
            <a:r>
              <a:rPr lang="de-DE" sz="1800" dirty="0" smtClean="0">
                <a:latin typeface="Calibri"/>
                <a:cs typeface="Calibri"/>
              </a:rPr>
              <a:t>, URLs, </a:t>
            </a:r>
            <a:r>
              <a:rPr lang="de-DE" sz="1800" dirty="0" err="1" smtClean="0">
                <a:latin typeface="Calibri"/>
                <a:cs typeface="Calibri"/>
              </a:rPr>
              <a:t>stop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>
                <a:latin typeface="Calibri"/>
                <a:cs typeface="Calibri"/>
              </a:rPr>
              <a:t>words</a:t>
            </a:r>
            <a:endParaRPr lang="de-DE" sz="1800" dirty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b="1" dirty="0" err="1" smtClean="0">
                <a:latin typeface="Calibri"/>
                <a:cs typeface="Calibri"/>
              </a:rPr>
              <a:t>Merge</a:t>
            </a:r>
            <a:r>
              <a:rPr lang="de-DE" sz="1800" b="1" dirty="0" smtClean="0">
                <a:latin typeface="Calibri"/>
                <a:cs typeface="Calibri"/>
              </a:rPr>
              <a:t> synonym </a:t>
            </a:r>
            <a:r>
              <a:rPr lang="de-DE" sz="1800" b="1" dirty="0" err="1" smtClean="0">
                <a:latin typeface="Calibri"/>
                <a:cs typeface="Calibri"/>
              </a:rPr>
              <a:t>words</a:t>
            </a:r>
            <a:endParaRPr lang="de-DE" sz="1800" b="1" dirty="0" smtClean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b="1" dirty="0" err="1" smtClean="0">
                <a:latin typeface="Calibri"/>
                <a:cs typeface="Calibri"/>
              </a:rPr>
              <a:t>Identify</a:t>
            </a:r>
            <a:r>
              <a:rPr lang="de-DE" sz="1800" b="1" dirty="0" smtClean="0">
                <a:latin typeface="Calibri"/>
                <a:cs typeface="Calibri"/>
              </a:rPr>
              <a:t> </a:t>
            </a:r>
            <a:r>
              <a:rPr lang="de-DE" sz="1800" b="1" dirty="0" err="1" smtClean="0">
                <a:latin typeface="Calibri"/>
                <a:cs typeface="Calibri"/>
              </a:rPr>
              <a:t>adjacent</a:t>
            </a:r>
            <a:r>
              <a:rPr lang="de-DE" sz="1800" b="1" dirty="0" smtClean="0">
                <a:latin typeface="Calibri"/>
                <a:cs typeface="Calibri"/>
              </a:rPr>
              <a:t> tag </a:t>
            </a:r>
            <a:r>
              <a:rPr lang="de-DE" sz="1800" b="1" dirty="0" err="1" smtClean="0">
                <a:latin typeface="Calibri"/>
                <a:cs typeface="Calibri"/>
              </a:rPr>
              <a:t>occurences</a:t>
            </a:r>
            <a:endParaRPr lang="de-DE" sz="1800" b="1" dirty="0" smtClean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err="1" smtClean="0">
                <a:latin typeface="Calibri"/>
                <a:cs typeface="Calibri"/>
              </a:rPr>
              <a:t>Stemming</a:t>
            </a:r>
            <a:endParaRPr lang="de-DE" sz="1800" i="1" dirty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endParaRPr lang="de-DE" sz="1800" dirty="0" smtClean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endParaRPr lang="de-DE" sz="1800" dirty="0" smtClean="0">
              <a:latin typeface="Calibri"/>
              <a:cs typeface="Calibri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err="1" smtClean="0">
                <a:latin typeface="Calibri"/>
                <a:cs typeface="Calibri"/>
              </a:rPr>
              <a:t>Preprocessing</a:t>
            </a:r>
            <a:endParaRPr lang="de-DE" sz="4000" b="1" kern="0" dirty="0" smtClean="0">
              <a:latin typeface="Calibri"/>
              <a:cs typeface="Calibri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372100" y="2806700"/>
            <a:ext cx="3111500" cy="1209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lnSpc>
                <a:spcPct val="120000"/>
              </a:lnSpc>
            </a:pPr>
            <a:r>
              <a:rPr lang="de-DE" sz="2500" b="1" dirty="0">
                <a:latin typeface="Calibri"/>
                <a:cs typeface="Calibri"/>
              </a:rPr>
              <a:t>Tags</a:t>
            </a: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b="1" dirty="0" err="1">
                <a:latin typeface="Calibri"/>
                <a:cs typeface="Calibri"/>
              </a:rPr>
              <a:t>Merge</a:t>
            </a:r>
            <a:r>
              <a:rPr lang="de-DE" sz="1800" b="1" dirty="0">
                <a:latin typeface="Calibri"/>
                <a:cs typeface="Calibri"/>
              </a:rPr>
              <a:t> </a:t>
            </a:r>
            <a:r>
              <a:rPr lang="de-DE" sz="1800" b="1" dirty="0" err="1">
                <a:latin typeface="Calibri"/>
                <a:cs typeface="Calibri"/>
              </a:rPr>
              <a:t>similar</a:t>
            </a:r>
            <a:r>
              <a:rPr lang="de-DE" sz="1800" b="1" dirty="0">
                <a:latin typeface="Calibri"/>
                <a:cs typeface="Calibri"/>
              </a:rPr>
              <a:t> tags</a:t>
            </a: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>
                <a:latin typeface="Calibri"/>
                <a:cs typeface="Calibri"/>
              </a:rPr>
              <a:t>Remove </a:t>
            </a:r>
            <a:r>
              <a:rPr lang="de-DE" sz="1800" dirty="0" err="1">
                <a:latin typeface="Calibri"/>
                <a:cs typeface="Calibri"/>
              </a:rPr>
              <a:t>less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err="1">
                <a:latin typeface="Calibri"/>
                <a:cs typeface="Calibri"/>
              </a:rPr>
              <a:t>frequent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smtClean="0">
                <a:latin typeface="Calibri"/>
                <a:cs typeface="Calibri"/>
              </a:rPr>
              <a:t>tags</a:t>
            </a:r>
            <a:endParaRPr lang="de-DE" sz="1800" dirty="0">
              <a:latin typeface="Calibri"/>
              <a:cs typeface="Calibri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69231" y="1644647"/>
            <a:ext cx="716666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Goal</a:t>
            </a: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Filter </a:t>
            </a:r>
            <a:r>
              <a:rPr lang="en-US" sz="1800" dirty="0">
                <a:latin typeface="Calibri"/>
                <a:cs typeface="Calibri"/>
              </a:rPr>
              <a:t>noise, reduce </a:t>
            </a:r>
            <a:r>
              <a:rPr lang="en-US" sz="1800" dirty="0" smtClean="0">
                <a:latin typeface="Calibri"/>
                <a:cs typeface="Calibri"/>
              </a:rPr>
              <a:t>dimensionality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13" name="Rectangle 8"/>
          <p:cNvSpPr/>
          <p:nvPr/>
        </p:nvSpPr>
        <p:spPr>
          <a:xfrm>
            <a:off x="5461000" y="4335466"/>
            <a:ext cx="2557110" cy="135729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1800" dirty="0" smtClean="0">
                <a:latin typeface="Calibri"/>
                <a:cs typeface="Calibri"/>
              </a:rPr>
              <a:t>Removed</a:t>
            </a:r>
            <a:r>
              <a:rPr lang="is-IS" sz="1800" dirty="0" smtClean="0">
                <a:latin typeface="Calibri"/>
                <a:cs typeface="Calibri"/>
              </a:rPr>
              <a:t>…</a:t>
            </a:r>
            <a:endParaRPr lang="en-US" sz="1800" dirty="0" smtClean="0">
              <a:latin typeface="Calibri"/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1800" dirty="0" smtClean="0">
                <a:latin typeface="Calibri"/>
                <a:cs typeface="Calibri"/>
                <a:sym typeface="Wingdings"/>
              </a:rPr>
              <a:t> </a:t>
            </a:r>
            <a:r>
              <a:rPr lang="en-US" sz="1800" b="1" dirty="0" smtClean="0">
                <a:latin typeface="Calibri"/>
                <a:cs typeface="Calibri"/>
              </a:rPr>
              <a:t>Tags</a:t>
            </a:r>
            <a:r>
              <a:rPr lang="en-US" sz="1800" b="1" dirty="0">
                <a:latin typeface="Calibri"/>
                <a:cs typeface="Calibri"/>
              </a:rPr>
              <a:t>:</a:t>
            </a:r>
            <a:r>
              <a:rPr lang="en-US" sz="1800" dirty="0">
                <a:latin typeface="Calibri"/>
                <a:cs typeface="Calibri"/>
              </a:rPr>
              <a:t> ~50%</a:t>
            </a:r>
          </a:p>
          <a:p>
            <a:pPr>
              <a:lnSpc>
                <a:spcPct val="120000"/>
              </a:lnSpc>
            </a:pPr>
            <a:r>
              <a:rPr lang="en-US" sz="1800" dirty="0" smtClean="0">
                <a:latin typeface="Calibri"/>
                <a:cs typeface="Calibri"/>
                <a:sym typeface="Wingdings"/>
              </a:rPr>
              <a:t> </a:t>
            </a:r>
            <a:r>
              <a:rPr lang="en-US" sz="1800" b="1" dirty="0" smtClean="0">
                <a:latin typeface="Calibri"/>
                <a:cs typeface="Calibri"/>
              </a:rPr>
              <a:t>Tag </a:t>
            </a:r>
            <a:r>
              <a:rPr lang="en-US" sz="1800" b="1" dirty="0">
                <a:latin typeface="Calibri"/>
                <a:cs typeface="Calibri"/>
              </a:rPr>
              <a:t>assignments:</a:t>
            </a:r>
            <a:r>
              <a:rPr lang="en-US" sz="1800" dirty="0">
                <a:latin typeface="Calibri"/>
                <a:cs typeface="Calibri"/>
              </a:rPr>
              <a:t> ~6%</a:t>
            </a:r>
          </a:p>
          <a:p>
            <a:pPr>
              <a:lnSpc>
                <a:spcPct val="120000"/>
              </a:lnSpc>
            </a:pPr>
            <a:r>
              <a:rPr lang="en-US" sz="1800" dirty="0" smtClean="0">
                <a:latin typeface="Calibri"/>
                <a:cs typeface="Calibri"/>
                <a:sym typeface="Wingdings"/>
              </a:rPr>
              <a:t> </a:t>
            </a:r>
            <a:r>
              <a:rPr lang="en-US" sz="1800" b="1" dirty="0" smtClean="0">
                <a:latin typeface="Calibri"/>
                <a:cs typeface="Calibri"/>
              </a:rPr>
              <a:t>Posts</a:t>
            </a:r>
            <a:r>
              <a:rPr lang="en-US" sz="1800" b="1" dirty="0">
                <a:latin typeface="Calibri"/>
                <a:cs typeface="Calibri"/>
              </a:rPr>
              <a:t>:</a:t>
            </a:r>
            <a:r>
              <a:rPr lang="en-US" sz="1800" dirty="0">
                <a:latin typeface="Calibri"/>
                <a:cs typeface="Calibri"/>
              </a:rPr>
              <a:t> ~2</a:t>
            </a:r>
            <a:r>
              <a:rPr lang="en-US" sz="1800" dirty="0" smtClean="0">
                <a:latin typeface="Calibri"/>
                <a:cs typeface="Calibri"/>
              </a:rPr>
              <a:t>%</a:t>
            </a:r>
            <a:endParaRPr lang="en-US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992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smtClean="0">
                <a:latin typeface="Calibri"/>
                <a:cs typeface="Calibri"/>
              </a:rPr>
              <a:t>Feature Engineering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69231" y="1555747"/>
            <a:ext cx="7166669" cy="3979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Two approaches: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arenBoth"/>
            </a:pPr>
            <a:r>
              <a:rPr lang="en-US" sz="1800" b="1" dirty="0" smtClean="0">
                <a:latin typeface="Calibri"/>
                <a:cs typeface="Calibri"/>
              </a:rPr>
              <a:t>TF-IDF: </a:t>
            </a:r>
            <a:r>
              <a:rPr lang="en-US" sz="1800" dirty="0">
                <a:latin typeface="Calibri"/>
                <a:cs typeface="Calibri"/>
              </a:rPr>
              <a:t>w</a:t>
            </a:r>
            <a:r>
              <a:rPr lang="en-US" sz="1800" dirty="0" smtClean="0">
                <a:latin typeface="Calibri"/>
                <a:cs typeface="Calibri"/>
              </a:rPr>
              <a:t>ord occurrences as features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arenR"/>
            </a:pPr>
            <a:endParaRPr lang="en-US" sz="1800" dirty="0">
              <a:latin typeface="Calibri"/>
              <a:cs typeface="Calibri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arenBoth"/>
            </a:pPr>
            <a:r>
              <a:rPr lang="en-US" sz="1800" b="1" dirty="0" smtClean="0">
                <a:latin typeface="Calibri"/>
                <a:cs typeface="Calibri"/>
              </a:rPr>
              <a:t>Information theoretical approach: </a:t>
            </a:r>
            <a:r>
              <a:rPr lang="en-US" sz="1800" dirty="0" smtClean="0">
                <a:latin typeface="Calibri"/>
                <a:cs typeface="Calibri"/>
              </a:rPr>
              <a:t>6 features for a document-tag pair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800" dirty="0" smtClean="0">
                <a:latin typeface="Calibri"/>
                <a:cs typeface="Calibri"/>
              </a:rPr>
              <a:t>Does the tag occur in the title?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is-IS" sz="1800" dirty="0" smtClean="0">
                <a:latin typeface="Calibri"/>
                <a:cs typeface="Calibri"/>
              </a:rPr>
              <a:t>Does the tag occur in the</a:t>
            </a:r>
            <a:r>
              <a:rPr lang="en-US" sz="1800" dirty="0" smtClean="0">
                <a:latin typeface="Calibri"/>
                <a:cs typeface="Calibri"/>
              </a:rPr>
              <a:t> body?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 smtClean="0">
                <a:latin typeface="Calibri"/>
                <a:cs typeface="Calibri"/>
              </a:rPr>
              <a:t>Do all parts of the tag split by hyphens occur in the title?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latin typeface="Calibri"/>
                <a:cs typeface="Calibri"/>
              </a:rPr>
              <a:t>Do all parts of the tag split by hyphens occur in the </a:t>
            </a:r>
            <a:r>
              <a:rPr lang="en-US" sz="1800" dirty="0" smtClean="0">
                <a:latin typeface="Calibri"/>
                <a:cs typeface="Calibri"/>
              </a:rPr>
              <a:t>body?</a:t>
            </a:r>
            <a:endParaRPr lang="en-US" sz="1800" dirty="0">
              <a:latin typeface="Calibri"/>
              <a:cs typeface="Calibri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is-IS" sz="1800" b="1" dirty="0" smtClean="0">
                <a:latin typeface="Calibri"/>
                <a:cs typeface="Calibri"/>
              </a:rPr>
              <a:t>Title PMI</a:t>
            </a:r>
            <a:r>
              <a:rPr lang="is-IS" sz="1800" dirty="0" smtClean="0">
                <a:latin typeface="Calibri"/>
                <a:cs typeface="Calibri"/>
              </a:rPr>
              <a:t>: sum over all PMI for a word-tag pair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is-IS" sz="1800" b="1" dirty="0" smtClean="0">
                <a:latin typeface="Calibri"/>
                <a:cs typeface="Calibri"/>
              </a:rPr>
              <a:t>Body PMI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84900" y="5034450"/>
            <a:ext cx="2781300" cy="10800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en-US" sz="1800" dirty="0">
              <a:latin typeface="Calibri"/>
              <a:cs typeface="Calibri"/>
            </a:endParaRPr>
          </a:p>
        </p:txBody>
      </p:sp>
      <p:graphicFrame>
        <p:nvGraphicFramePr>
          <p:cNvPr id="10" name="Objek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9161797"/>
              </p:ext>
            </p:extLst>
          </p:nvPr>
        </p:nvGraphicFramePr>
        <p:xfrm>
          <a:off x="6337300" y="5169949"/>
          <a:ext cx="2443164" cy="783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4" name="Formel" r:id="rId4" imgW="1346200" imgH="431800" progId="Equation.3">
                  <p:embed/>
                </p:oleObj>
              </mc:Choice>
              <mc:Fallback>
                <p:oleObj name="Formel" r:id="rId4" imgW="1346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37300" y="5169949"/>
                        <a:ext cx="2443164" cy="783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853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5618823" y="1663272"/>
            <a:ext cx="3272393" cy="3327828"/>
          </a:xfrm>
          <a:prstGeom prst="rect">
            <a:avLst/>
          </a:prstGeom>
          <a:solidFill>
            <a:srgbClr val="00B0F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smtClean="0">
                <a:latin typeface="Calibri"/>
                <a:cs typeface="Calibri"/>
              </a:rPr>
              <a:t>Model </a:t>
            </a:r>
            <a:r>
              <a:rPr lang="de-DE" sz="4000" b="1" kern="0" dirty="0" err="1" smtClean="0">
                <a:latin typeface="Calibri"/>
                <a:cs typeface="Calibri"/>
              </a:rPr>
              <a:t>Selection</a:t>
            </a:r>
            <a:endParaRPr lang="de-DE" sz="4000" b="1" kern="0" dirty="0" smtClean="0">
              <a:latin typeface="Calibri"/>
              <a:cs typeface="Calibri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69231" y="1835147"/>
            <a:ext cx="7166669" cy="344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Problem</a:t>
            </a:r>
          </a:p>
          <a:p>
            <a:pPr marL="342900" indent="-342900">
              <a:lnSpc>
                <a:spcPct val="200000"/>
              </a:lnSpc>
              <a:buFont typeface="Wingdings" charset="2"/>
              <a:buChar char="§"/>
            </a:pPr>
            <a:r>
              <a:rPr lang="en-US" sz="1800" b="1" dirty="0" smtClean="0">
                <a:latin typeface="Calibri"/>
                <a:cs typeface="Calibri"/>
              </a:rPr>
              <a:t>Multi-Class</a:t>
            </a:r>
            <a:r>
              <a:rPr lang="en-US" sz="1800" dirty="0" smtClean="0">
                <a:latin typeface="Calibri"/>
                <a:cs typeface="Calibri"/>
              </a:rPr>
              <a:t>: more than 2 tags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b="1" dirty="0" smtClean="0">
                <a:latin typeface="Calibri"/>
                <a:cs typeface="Calibri"/>
              </a:rPr>
              <a:t>Multi-Label</a:t>
            </a:r>
            <a:r>
              <a:rPr lang="en-US" sz="1800" dirty="0" smtClean="0">
                <a:latin typeface="Calibri"/>
                <a:cs typeface="Calibri"/>
              </a:rPr>
              <a:t>: average tags/post = 2.68</a:t>
            </a:r>
            <a:br>
              <a:rPr lang="en-US" sz="1800" dirty="0" smtClean="0">
                <a:latin typeface="Calibri"/>
                <a:cs typeface="Calibri"/>
              </a:rPr>
            </a:br>
            <a:endParaRPr lang="en-US" sz="1800" dirty="0" smtClean="0">
              <a:latin typeface="Calibri"/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Approach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sz="1800" dirty="0">
                <a:latin typeface="Calibri"/>
                <a:cs typeface="Calibri"/>
              </a:rPr>
              <a:t>Choose proper </a:t>
            </a:r>
            <a:r>
              <a:rPr lang="en-US" sz="1800" dirty="0" smtClean="0">
                <a:latin typeface="Calibri"/>
                <a:cs typeface="Calibri"/>
              </a:rPr>
              <a:t>estimator</a:t>
            </a:r>
            <a:endParaRPr lang="en-US" sz="1800" b="1" dirty="0" smtClean="0">
              <a:latin typeface="Calibri"/>
              <a:cs typeface="Calibri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en-US" sz="1800" b="1" dirty="0" err="1" smtClean="0">
                <a:latin typeface="Calibri"/>
                <a:cs typeface="Calibri"/>
              </a:rPr>
              <a:t>GridSearch</a:t>
            </a:r>
            <a:r>
              <a:rPr lang="en-US" sz="1800" dirty="0" smtClean="0">
                <a:latin typeface="Calibri"/>
                <a:cs typeface="Calibri"/>
              </a:rPr>
              <a:t>: find best fitting </a:t>
            </a:r>
            <a:r>
              <a:rPr lang="en-US" sz="1800" dirty="0" err="1" smtClean="0">
                <a:latin typeface="Calibri"/>
                <a:cs typeface="Calibri"/>
              </a:rPr>
              <a:t>hyperparameters</a:t>
            </a:r>
            <a:endParaRPr lang="en-US" sz="1800" dirty="0" smtClean="0">
              <a:latin typeface="Calibri"/>
              <a:cs typeface="Calibri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en-US" sz="1800" b="1" dirty="0" err="1" smtClean="0">
                <a:latin typeface="Calibri"/>
                <a:cs typeface="Calibri"/>
              </a:rPr>
              <a:t>OneVsRest</a:t>
            </a:r>
            <a:r>
              <a:rPr lang="en-US" sz="1800" b="1" dirty="0" err="1">
                <a:latin typeface="Calibri"/>
                <a:cs typeface="Calibri"/>
              </a:rPr>
              <a:t>C</a:t>
            </a:r>
            <a:r>
              <a:rPr lang="en-US" sz="1800" b="1" dirty="0" err="1" smtClean="0">
                <a:latin typeface="Calibri"/>
                <a:cs typeface="Calibri"/>
              </a:rPr>
              <a:t>lassifier</a:t>
            </a:r>
            <a:r>
              <a:rPr lang="en-US" sz="1800" dirty="0" smtClean="0">
                <a:latin typeface="Calibri"/>
                <a:cs typeface="Calibri"/>
              </a:rPr>
              <a:t>: one binary classifier per tag</a:t>
            </a:r>
          </a:p>
        </p:txBody>
      </p:sp>
      <p:sp>
        <p:nvSpPr>
          <p:cNvPr id="4" name="Rectangle 3"/>
          <p:cNvSpPr/>
          <p:nvPr/>
        </p:nvSpPr>
        <p:spPr>
          <a:xfrm>
            <a:off x="5784642" y="2296230"/>
            <a:ext cx="2902158" cy="33267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Dataset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784642" y="2799353"/>
            <a:ext cx="2298700" cy="33267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Training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8150748" y="2799353"/>
            <a:ext cx="536052" cy="33267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9" name="Right Brace 8"/>
          <p:cNvSpPr/>
          <p:nvPr/>
        </p:nvSpPr>
        <p:spPr>
          <a:xfrm rot="5400000">
            <a:off x="6857660" y="2152340"/>
            <a:ext cx="152663" cy="2298700"/>
          </a:xfrm>
          <a:prstGeom prst="rightBrace">
            <a:avLst/>
          </a:prstGeom>
          <a:ln w="25400">
            <a:solidFill>
              <a:srgbClr val="654C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84642" y="3562146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569627" y="3562146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54612" y="3562146"/>
            <a:ext cx="736600" cy="3326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784642" y="4028470"/>
            <a:ext cx="736600" cy="3326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569627" y="4028470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354612" y="4028470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84642" y="4522234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569627" y="4522234"/>
            <a:ext cx="736600" cy="3326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7354612" y="4522234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19" name="Textfeld 7"/>
          <p:cNvSpPr txBox="1"/>
          <p:nvPr/>
        </p:nvSpPr>
        <p:spPr>
          <a:xfrm>
            <a:off x="8150748" y="3557157"/>
            <a:ext cx="740469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 smtClean="0">
                <a:latin typeface="Calibri"/>
                <a:cs typeface="Calibri"/>
              </a:rPr>
              <a:t>1 fold</a:t>
            </a:r>
            <a:endParaRPr lang="en-US" sz="1400" dirty="0" smtClean="0">
              <a:latin typeface="Calibri"/>
              <a:cs typeface="Calibri"/>
            </a:endParaRPr>
          </a:p>
        </p:txBody>
      </p:sp>
      <p:sp>
        <p:nvSpPr>
          <p:cNvPr id="20" name="Textfeld 7"/>
          <p:cNvSpPr txBox="1"/>
          <p:nvPr/>
        </p:nvSpPr>
        <p:spPr>
          <a:xfrm>
            <a:off x="8151965" y="4027523"/>
            <a:ext cx="740469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 smtClean="0">
                <a:latin typeface="Calibri"/>
                <a:cs typeface="Calibri"/>
              </a:rPr>
              <a:t>2 fold</a:t>
            </a:r>
            <a:endParaRPr lang="en-US" sz="1400" dirty="0" smtClean="0">
              <a:latin typeface="Calibri"/>
              <a:cs typeface="Calibri"/>
            </a:endParaRPr>
          </a:p>
        </p:txBody>
      </p:sp>
      <p:sp>
        <p:nvSpPr>
          <p:cNvPr id="21" name="Textfeld 7"/>
          <p:cNvSpPr txBox="1"/>
          <p:nvPr/>
        </p:nvSpPr>
        <p:spPr>
          <a:xfrm>
            <a:off x="8150748" y="4521287"/>
            <a:ext cx="740469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 smtClean="0">
                <a:latin typeface="Calibri"/>
                <a:cs typeface="Calibri"/>
              </a:rPr>
              <a:t>3 fold</a:t>
            </a:r>
            <a:endParaRPr lang="en-US" sz="1400" dirty="0" smtClean="0">
              <a:latin typeface="Calibri"/>
              <a:cs typeface="Calibri"/>
            </a:endParaRPr>
          </a:p>
        </p:txBody>
      </p:sp>
      <p:sp>
        <p:nvSpPr>
          <p:cNvPr id="22" name="Textfeld 7"/>
          <p:cNvSpPr txBox="1"/>
          <p:nvPr/>
        </p:nvSpPr>
        <p:spPr>
          <a:xfrm>
            <a:off x="5780773" y="1778489"/>
            <a:ext cx="290602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b="1" dirty="0" smtClean="0">
                <a:latin typeface="Calibri"/>
                <a:cs typeface="Calibri"/>
              </a:rPr>
              <a:t>3-fold Cross Validation</a:t>
            </a:r>
            <a:endParaRPr lang="en-US" sz="1400" b="1" dirty="0" smtClea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705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1500"/>
            <a:ext cx="9144000" cy="570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94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1500"/>
            <a:ext cx="9144000" cy="570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3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1500"/>
            <a:ext cx="9144000" cy="570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9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smtClean="0">
                <a:latin typeface="Calibri"/>
                <a:cs typeface="Calibri"/>
              </a:rPr>
              <a:t>Clustering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69231" y="1695447"/>
            <a:ext cx="7166669" cy="108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b="1" dirty="0" smtClean="0">
                <a:latin typeface="Calibri"/>
                <a:cs typeface="Calibri"/>
              </a:rPr>
              <a:t>TF</a:t>
            </a:r>
            <a:r>
              <a:rPr lang="en-US" sz="1800" b="1" dirty="0">
                <a:latin typeface="Calibri"/>
                <a:cs typeface="Calibri"/>
              </a:rPr>
              <a:t>-IDF </a:t>
            </a:r>
            <a:r>
              <a:rPr lang="en-US" sz="1800" dirty="0">
                <a:latin typeface="Calibri"/>
                <a:cs typeface="Calibri"/>
              </a:rPr>
              <a:t>as </a:t>
            </a:r>
            <a:r>
              <a:rPr lang="en-US" sz="1800" dirty="0" smtClean="0">
                <a:latin typeface="Calibri"/>
                <a:cs typeface="Calibri"/>
              </a:rPr>
              <a:t>features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Cluster similar posts and predict </a:t>
            </a:r>
            <a:r>
              <a:rPr lang="en-US" sz="1800" b="1" dirty="0" smtClean="0">
                <a:latin typeface="Calibri"/>
                <a:cs typeface="Calibri"/>
              </a:rPr>
              <a:t>2 most frequent tags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Using </a:t>
            </a:r>
            <a:r>
              <a:rPr lang="en-US" sz="1800" b="1" dirty="0" err="1" smtClean="0">
                <a:latin typeface="Calibri"/>
                <a:cs typeface="Calibri"/>
              </a:rPr>
              <a:t>GridSearch</a:t>
            </a:r>
            <a:r>
              <a:rPr lang="en-US" sz="1800" dirty="0" smtClean="0">
                <a:latin typeface="Calibri"/>
                <a:cs typeface="Calibri"/>
              </a:rPr>
              <a:t> to find best number of clusters (</a:t>
            </a:r>
            <a:r>
              <a:rPr lang="en-US" sz="1800" dirty="0" smtClean="0">
                <a:latin typeface="Calibri"/>
                <a:cs typeface="Calibri"/>
                <a:sym typeface="Wingdings"/>
              </a:rPr>
              <a:t></a:t>
            </a:r>
            <a:r>
              <a:rPr lang="en-US" sz="1800" dirty="0" smtClean="0">
                <a:latin typeface="Calibri"/>
                <a:cs typeface="Calibri"/>
              </a:rPr>
              <a:t> </a:t>
            </a:r>
            <a:r>
              <a:rPr lang="en-US" sz="1800" b="1" dirty="0" smtClean="0">
                <a:latin typeface="Calibri"/>
                <a:cs typeface="Calibri"/>
              </a:rPr>
              <a:t>#tags</a:t>
            </a:r>
            <a:r>
              <a:rPr lang="en-US" sz="1800" dirty="0" smtClean="0">
                <a:latin typeface="Calibri"/>
                <a:cs typeface="Calibri"/>
              </a:rPr>
              <a:t>)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972992"/>
              </p:ext>
            </p:extLst>
          </p:nvPr>
        </p:nvGraphicFramePr>
        <p:xfrm>
          <a:off x="482602" y="3368514"/>
          <a:ext cx="8266329" cy="170139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80904"/>
                <a:gridCol w="1339684"/>
                <a:gridCol w="1163529"/>
                <a:gridCol w="1039500"/>
                <a:gridCol w="1180904"/>
                <a:gridCol w="1180904"/>
                <a:gridCol w="1180904"/>
              </a:tblGrid>
              <a:tr h="523387">
                <a:tc>
                  <a:txBody>
                    <a:bodyPr/>
                    <a:lstStyle/>
                    <a:p>
                      <a:pPr algn="l"/>
                      <a:r>
                        <a:rPr lang="de-DE" dirty="0" smtClean="0">
                          <a:latin typeface="Calibri"/>
                          <a:cs typeface="Calibri"/>
                        </a:rPr>
                        <a:t>Model</a:t>
                      </a:r>
                      <a:endParaRPr lang="de-DE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err="1" smtClean="0">
                          <a:latin typeface="Calibri"/>
                          <a:cs typeface="Calibri"/>
                        </a:rPr>
                        <a:t>k-Means</a:t>
                      </a:r>
                      <a:endParaRPr lang="de-DE" b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0.289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0.130</a:t>
                      </a:r>
                    </a:p>
                  </a:txBody>
                  <a:tcPr marL="12700" marR="12700" marT="12700" marB="0" anchor="ctr"/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>
                          <a:latin typeface="Calibri"/>
                          <a:cs typeface="Calibri"/>
                        </a:rPr>
                        <a:t>HAC</a:t>
                      </a:r>
                      <a:endParaRPr lang="de-DE" b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0.275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0.123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3" name="Textfeld 2"/>
          <p:cNvSpPr txBox="1"/>
          <p:nvPr/>
        </p:nvSpPr>
        <p:spPr>
          <a:xfrm>
            <a:off x="669231" y="5397500"/>
            <a:ext cx="7759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smtClean="0">
                <a:latin typeface="Calibri"/>
                <a:cs typeface="Calibri"/>
                <a:sym typeface="Wingdings"/>
              </a:rPr>
              <a:t>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Used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as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(primitive) </a:t>
            </a:r>
            <a:r>
              <a:rPr lang="de-DE" sz="1800" b="1" dirty="0" err="1" smtClean="0">
                <a:latin typeface="Calibri"/>
                <a:cs typeface="Calibri"/>
                <a:sym typeface="Wingdings"/>
              </a:rPr>
              <a:t>baseline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for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classification</a:t>
            </a:r>
            <a:endParaRPr lang="de-DE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956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Standarddesign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69696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565</Words>
  <Application>Microsoft Macintosh PowerPoint</Application>
  <PresentationFormat>On-screen Show (4:3)</PresentationFormat>
  <Paragraphs>181</Paragraphs>
  <Slides>14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Wingdings</vt:lpstr>
      <vt:lpstr>Arial</vt:lpstr>
      <vt:lpstr>Standarddesign</vt:lpstr>
      <vt:lpstr>Formel</vt:lpstr>
      <vt:lpstr>PowerPoint Presentation</vt:lpstr>
      <vt:lpstr>Recap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tug</Company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zidpc48</dc:creator>
  <cp:lastModifiedBy>Microsoft Office User</cp:lastModifiedBy>
  <cp:revision>684</cp:revision>
  <dcterms:created xsi:type="dcterms:W3CDTF">2005-10-19T08:19:59Z</dcterms:created>
  <dcterms:modified xsi:type="dcterms:W3CDTF">2016-06-21T18:00:06Z</dcterms:modified>
</cp:coreProperties>
</file>